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305" r:id="rId4"/>
    <p:sldId id="306" r:id="rId5"/>
    <p:sldId id="314" r:id="rId6"/>
    <p:sldId id="315" r:id="rId7"/>
    <p:sldId id="313" r:id="rId8"/>
    <p:sldId id="316" r:id="rId9"/>
    <p:sldId id="307" r:id="rId10"/>
    <p:sldId id="311" r:id="rId11"/>
    <p:sldId id="317" r:id="rId12"/>
    <p:sldId id="31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72" d="100"/>
          <a:sy n="72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116C7-D313-44DF-851F-561AD0E84361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1D8BA-2871-43B6-95E6-118CE4B588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40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1D8BA-2871-43B6-95E6-118CE4B5887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46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31E8E-FAA6-4768-80D1-5C1524358538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033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FC90-A492-4A4D-B7DD-4720209C0258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8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34A3-00D5-4239-B904-80CC8FFE510A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4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11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5664-E27A-45EE-9E77-BA9FBD89D79B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9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64FE-F6E1-42EC-B67D-790612EBBF36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15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A4E1-DA02-4FCB-8B33-871CA603B35F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3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35E8-8679-4E90-AFE0-0C67370685A8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90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47FD-2D86-4B6A-8B7C-09862E8557BB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40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DCBB-5FBE-45F5-A7A0-DCD94C53A06B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3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39DA-53D9-4AED-B699-60988A11F434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57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A4544-C7CE-44D8-992C-81FF0040C1FA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9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orldcat.org/issn/0163-6804" TargetMode="External"/><Relationship Id="rId3" Type="http://schemas.openxmlformats.org/officeDocument/2006/relationships/hyperlink" Target="https://en.wikipedia.org/wiki/Digital_object_identifier" TargetMode="External"/><Relationship Id="rId7" Type="http://schemas.openxmlformats.org/officeDocument/2006/relationships/hyperlink" Target="https://doi.org/10.1109/mcom.2006.1580935" TargetMode="External"/><Relationship Id="rId2" Type="http://schemas.openxmlformats.org/officeDocument/2006/relationships/hyperlink" Target="https://semanticscholar.org/paper/ce72616d52ce1a04448a98fd817bd936e28383f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orldcat.org/issn/2194-4288" TargetMode="External"/><Relationship Id="rId5" Type="http://schemas.openxmlformats.org/officeDocument/2006/relationships/hyperlink" Target="https://en.wikipedia.org/wiki/International_Standard_Serial_Number" TargetMode="External"/><Relationship Id="rId4" Type="http://schemas.openxmlformats.org/officeDocument/2006/relationships/hyperlink" Target="https://doi.org/10.1002/ente.201402067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" y="1239732"/>
            <a:ext cx="8663729" cy="2036868"/>
          </a:xfrm>
        </p:spPr>
        <p:txBody>
          <a:bodyPr>
            <a:normAutofit/>
          </a:bodyPr>
          <a:lstStyle/>
          <a:p>
            <a:pPr algn="l"/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>Subject Name : </a:t>
            </a:r>
            <a:r>
              <a:rPr lang="en-US" sz="2400" b="1" dirty="0">
                <a:latin typeface="Palatino Linotype" pitchFamily="18" charset="0"/>
              </a:rPr>
              <a:t>Wireless Communication</a:t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>Presentation  Title: </a:t>
            </a:r>
            <a:r>
              <a:rPr lang="en-US" sz="2400" b="1" dirty="0">
                <a:latin typeface="Palatino Linotype" pitchFamily="18" charset="0"/>
              </a:rPr>
              <a:t>Wireless Communication Technologies</a:t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endParaRPr lang="en-US" sz="2400" b="1" dirty="0">
              <a:solidFill>
                <a:schemeClr val="accent2"/>
              </a:solidFill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" y="3162300"/>
            <a:ext cx="8763001" cy="3162300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2"/>
                </a:solidFill>
                <a:latin typeface="Palatino Linotype" pitchFamily="18" charset="0"/>
              </a:rPr>
              <a:t>Team Members: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Students Name	 		  	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Reg.No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 1. NIVETHA T                                       210617106056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2. KAYALVIZHI P                                  210617106048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3. RAJA SINDHIYA                               210617106067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4. PRABAKARAN V                              210617106057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5. PRADEEP B T                                      210617106058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6. LOGA PAVITHRAN S                       210617106051</a:t>
            </a:r>
          </a:p>
          <a:p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5ACCF2-8CAE-4B9E-99FA-55335EEA4352}"/>
              </a:ext>
            </a:extLst>
          </p:cNvPr>
          <p:cNvSpPr txBox="1"/>
          <p:nvPr/>
        </p:nvSpPr>
        <p:spPr>
          <a:xfrm>
            <a:off x="0" y="478691"/>
            <a:ext cx="9144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latin typeface="Palatino Linotype" pitchFamily="18" charset="0"/>
                <a:cs typeface="Times New Roman" panose="02020603050405020304" pitchFamily="18" charset="0"/>
              </a:rPr>
              <a:t>  JEPPIAAR INSTITUTE OF TECHNOLOGY</a:t>
            </a:r>
          </a:p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“Self-Belief | Self Discipline | Self Respect”</a:t>
            </a:r>
          </a:p>
          <a:p>
            <a:pPr algn="ctr"/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200" b="1" dirty="0">
                <a:solidFill>
                  <a:srgbClr val="0070C0"/>
                </a:solidFill>
                <a:latin typeface="Palatino Linotype" pitchFamily="18" charset="0"/>
                <a:cs typeface="Times New Roman" panose="02020603050405020304" pitchFamily="18" charset="0"/>
              </a:rPr>
              <a:t>Department of Electronics and communication Engineering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F:\SUBJECTS\JIT_COURSE FILE CONTENTS\JIT_ISO _DNV GL_ISO 9001-2015\ISO_Images_Logo\ISO 9001-2015 (JPG).jpg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81000"/>
            <a:ext cx="891329" cy="858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993296E-B523-47A8-BEDB-E5FFD519EB02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70" y="381000"/>
            <a:ext cx="1119930" cy="906999"/>
          </a:xfrm>
          <a:prstGeom prst="rect">
            <a:avLst/>
          </a:prstGeom>
        </p:spPr>
      </p:pic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E813F31-0A43-4B4F-A83B-7F4B73EBF73F}" type="datetime1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JEPPIAAR INSTITUTE OF TECHNOLOGY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5CA2188-4EE7-4F69-AE19-AF999E6A737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593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Palatino Linotype" pitchFamily="18" charset="0"/>
              </a:rPr>
              <a:t>WI-FI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295400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400" dirty="0"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928FDB-3CE7-49A7-B3F9-0D6F269EDA60}"/>
              </a:ext>
            </a:extLst>
          </p:cNvPr>
          <p:cNvSpPr/>
          <p:nvPr/>
        </p:nvSpPr>
        <p:spPr>
          <a:xfrm>
            <a:off x="1219200" y="1447801"/>
            <a:ext cx="6781800" cy="2626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Bef>
                <a:spcPts val="10"/>
              </a:spcBef>
            </a:pPr>
            <a:endParaRPr lang="en-US" sz="2400" dirty="0">
              <a:latin typeface="Times New Roman"/>
              <a:cs typeface="Times New Roman"/>
            </a:endParaRPr>
          </a:p>
          <a:p>
            <a:pPr marL="287020" marR="6985" indent="-274955" algn="just">
              <a:lnSpc>
                <a:spcPts val="2810"/>
              </a:lnSpc>
              <a:spcBef>
                <a:spcPts val="5"/>
              </a:spcBef>
              <a:buClr>
                <a:srgbClr val="0AD0D9"/>
              </a:buClr>
              <a:buSzPct val="59615"/>
              <a:buFont typeface="Wingdings"/>
              <a:buChar char=""/>
              <a:tabLst>
                <a:tab pos="287655" algn="l"/>
              </a:tabLst>
            </a:pPr>
            <a:r>
              <a:rPr lang="en-US" sz="2400" spc="-25" dirty="0">
                <a:latin typeface="Times New Roman"/>
                <a:cs typeface="Times New Roman"/>
              </a:rPr>
              <a:t>Wi-Fi </a:t>
            </a:r>
            <a:r>
              <a:rPr lang="en-US" sz="2400" spc="-20" dirty="0">
                <a:latin typeface="Times New Roman"/>
                <a:cs typeface="Times New Roman"/>
              </a:rPr>
              <a:t>(Wireless </a:t>
            </a:r>
            <a:r>
              <a:rPr lang="en-US" sz="2400" dirty="0">
                <a:latin typeface="Times New Roman"/>
                <a:cs typeface="Times New Roman"/>
              </a:rPr>
              <a:t>Fidelity) </a:t>
            </a:r>
            <a:r>
              <a:rPr lang="en-US" sz="2400" spc="-5" dirty="0">
                <a:latin typeface="Times New Roman"/>
                <a:cs typeface="Times New Roman"/>
              </a:rPr>
              <a:t>is </a:t>
            </a:r>
            <a:r>
              <a:rPr lang="en-US" sz="2400" dirty="0">
                <a:latin typeface="Times New Roman"/>
                <a:cs typeface="Times New Roman"/>
              </a:rPr>
              <a:t>a </a:t>
            </a:r>
            <a:r>
              <a:rPr lang="en-US" sz="2400" spc="-5" dirty="0">
                <a:latin typeface="Times New Roman"/>
                <a:cs typeface="Times New Roman"/>
              </a:rPr>
              <a:t>generic term </a:t>
            </a:r>
            <a:r>
              <a:rPr lang="en-US" sz="2400" dirty="0">
                <a:latin typeface="Times New Roman"/>
                <a:cs typeface="Times New Roman"/>
              </a:rPr>
              <a:t>that </a:t>
            </a:r>
            <a:r>
              <a:rPr lang="en-US" sz="2400" spc="-5" dirty="0">
                <a:latin typeface="Times New Roman"/>
                <a:cs typeface="Times New Roman"/>
              </a:rPr>
              <a:t>refers to  IEEE </a:t>
            </a:r>
            <a:r>
              <a:rPr lang="en-US" sz="2400" spc="-15" dirty="0">
                <a:latin typeface="Times New Roman"/>
                <a:cs typeface="Times New Roman"/>
              </a:rPr>
              <a:t>802.11 </a:t>
            </a:r>
            <a:r>
              <a:rPr lang="en-US" sz="2400" spc="-5" dirty="0">
                <a:latin typeface="Times New Roman"/>
                <a:cs typeface="Times New Roman"/>
              </a:rPr>
              <a:t>standard </a:t>
            </a:r>
            <a:r>
              <a:rPr lang="en-US" sz="2400" dirty="0">
                <a:latin typeface="Times New Roman"/>
                <a:cs typeface="Times New Roman"/>
              </a:rPr>
              <a:t>for </a:t>
            </a:r>
            <a:r>
              <a:rPr lang="en-US" sz="2400" spc="-20" dirty="0">
                <a:latin typeface="Times New Roman"/>
                <a:cs typeface="Times New Roman"/>
              </a:rPr>
              <a:t>Wireless </a:t>
            </a:r>
            <a:r>
              <a:rPr lang="en-US" sz="2400" dirty="0">
                <a:latin typeface="Times New Roman"/>
                <a:cs typeface="Times New Roman"/>
              </a:rPr>
              <a:t>Local </a:t>
            </a:r>
            <a:r>
              <a:rPr lang="en-US" sz="2400" spc="-5" dirty="0">
                <a:latin typeface="Times New Roman"/>
                <a:cs typeface="Times New Roman"/>
              </a:rPr>
              <a:t>Area Networks  </a:t>
            </a:r>
            <a:r>
              <a:rPr lang="en-US" sz="2400" dirty="0">
                <a:latin typeface="Times New Roman"/>
                <a:cs typeface="Times New Roman"/>
              </a:rPr>
              <a:t>(WLANs).</a:t>
            </a:r>
          </a:p>
          <a:p>
            <a:pPr algn="just">
              <a:lnSpc>
                <a:spcPct val="100000"/>
              </a:lnSpc>
              <a:spcBef>
                <a:spcPts val="25"/>
              </a:spcBef>
              <a:buClr>
                <a:srgbClr val="0AD0D9"/>
              </a:buClr>
              <a:buFont typeface="Wingdings"/>
              <a:buChar char=""/>
            </a:pPr>
            <a:endParaRPr lang="en-US" sz="2400" dirty="0">
              <a:latin typeface="Times New Roman"/>
              <a:cs typeface="Times New Roman"/>
            </a:endParaRPr>
          </a:p>
          <a:p>
            <a:pPr marL="287020" marR="5080" indent="-274955" algn="just">
              <a:lnSpc>
                <a:spcPts val="2810"/>
              </a:lnSpc>
              <a:buClr>
                <a:srgbClr val="0AD0D9"/>
              </a:buClr>
              <a:buSzPct val="59615"/>
              <a:buFont typeface="Wingdings"/>
              <a:buChar char=""/>
              <a:tabLst>
                <a:tab pos="287655" algn="l"/>
              </a:tabLst>
            </a:pPr>
            <a:r>
              <a:rPr lang="en-US" sz="2400" spc="-25" dirty="0">
                <a:latin typeface="Times New Roman"/>
                <a:cs typeface="Times New Roman"/>
              </a:rPr>
              <a:t>Wi-Fi </a:t>
            </a:r>
            <a:r>
              <a:rPr lang="en-US" sz="2400" spc="-5" dirty="0">
                <a:latin typeface="Times New Roman"/>
                <a:cs typeface="Times New Roman"/>
              </a:rPr>
              <a:t>Network connect </a:t>
            </a:r>
            <a:r>
              <a:rPr lang="en-US" sz="2400" dirty="0">
                <a:latin typeface="Times New Roman"/>
                <a:cs typeface="Times New Roman"/>
              </a:rPr>
              <a:t>computers </a:t>
            </a:r>
            <a:r>
              <a:rPr lang="en-US" sz="2400" spc="-5" dirty="0">
                <a:latin typeface="Times New Roman"/>
                <a:cs typeface="Times New Roman"/>
              </a:rPr>
              <a:t>to each </a:t>
            </a:r>
            <a:r>
              <a:rPr lang="en-US" sz="2400" spc="-20" dirty="0">
                <a:latin typeface="Times New Roman"/>
                <a:cs typeface="Times New Roman"/>
              </a:rPr>
              <a:t>other, </a:t>
            </a:r>
            <a:r>
              <a:rPr lang="en-US" sz="2400" spc="-5" dirty="0">
                <a:latin typeface="Times New Roman"/>
                <a:cs typeface="Times New Roman"/>
              </a:rPr>
              <a:t>to </a:t>
            </a:r>
            <a:r>
              <a:rPr lang="en-US" sz="2400" dirty="0">
                <a:latin typeface="Times New Roman"/>
                <a:cs typeface="Times New Roman"/>
              </a:rPr>
              <a:t>the  </a:t>
            </a:r>
            <a:r>
              <a:rPr lang="en-US" sz="2400" spc="-5" dirty="0">
                <a:latin typeface="Times New Roman"/>
                <a:cs typeface="Times New Roman"/>
              </a:rPr>
              <a:t>internet </a:t>
            </a:r>
            <a:r>
              <a:rPr lang="en-US" sz="2400" dirty="0">
                <a:latin typeface="Times New Roman"/>
                <a:cs typeface="Times New Roman"/>
              </a:rPr>
              <a:t>and </a:t>
            </a:r>
            <a:r>
              <a:rPr lang="en-US" sz="2400" spc="-5" dirty="0">
                <a:latin typeface="Times New Roman"/>
                <a:cs typeface="Times New Roman"/>
              </a:rPr>
              <a:t>to </a:t>
            </a:r>
            <a:r>
              <a:rPr lang="en-US" sz="2400" dirty="0">
                <a:latin typeface="Times New Roman"/>
                <a:cs typeface="Times New Roman"/>
              </a:rPr>
              <a:t>the wired</a:t>
            </a:r>
            <a:r>
              <a:rPr lang="en-US" sz="2400" spc="-4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network.</a:t>
            </a:r>
          </a:p>
        </p:txBody>
      </p:sp>
    </p:spTree>
    <p:extLst>
      <p:ext uri="{BB962C8B-B14F-4D97-AF65-F5344CB8AC3E}">
        <p14:creationId xmlns:p14="http://schemas.microsoft.com/office/powerpoint/2010/main" val="1631626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2A496-5839-4D3F-824B-D0B6944FD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85D2B-F84F-44D0-AC9A-377363D20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288E7-6AFD-4361-B2B7-70C32CF4E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E394C74B-B6B7-4116-B241-3868D4D9654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u="sng" spc="-5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of</a:t>
            </a:r>
            <a:r>
              <a:rPr sz="3200" b="1" u="sng" spc="-55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3200" b="1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Wi-Fi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0072DB9-4428-4DE5-B750-0F6B7637BA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7020" marR="5715" indent="-274955" algn="just">
              <a:lnSpc>
                <a:spcPct val="80000"/>
              </a:lnSpc>
              <a:buClr>
                <a:srgbClr val="0AD0D9"/>
              </a:buClr>
              <a:buSzPct val="95000"/>
              <a:buFont typeface="Wingdings 2"/>
              <a:buChar char=""/>
              <a:tabLst>
                <a:tab pos="287655" algn="l"/>
              </a:tabLst>
            </a:pPr>
            <a:r>
              <a:rPr lang="en-US" sz="1800" spc="-5" dirty="0">
                <a:latin typeface="Times New Roman"/>
                <a:cs typeface="Times New Roman"/>
              </a:rPr>
              <a:t>Companies use </a:t>
            </a:r>
            <a:r>
              <a:rPr lang="en-US" sz="1800" spc="-20" dirty="0">
                <a:latin typeface="Times New Roman"/>
                <a:cs typeface="Times New Roman"/>
              </a:rPr>
              <a:t>Wi-Fi </a:t>
            </a:r>
            <a:r>
              <a:rPr lang="en-US" sz="1800" spc="-10" dirty="0">
                <a:latin typeface="Times New Roman"/>
                <a:cs typeface="Times New Roman"/>
              </a:rPr>
              <a:t>to </a:t>
            </a:r>
            <a:r>
              <a:rPr lang="en-US" sz="1800" spc="-5" dirty="0">
                <a:latin typeface="Times New Roman"/>
                <a:cs typeface="Times New Roman"/>
              </a:rPr>
              <a:t>create  wireless networks  within their  </a:t>
            </a:r>
            <a:r>
              <a:rPr lang="en-US" sz="1800" spc="-20" dirty="0">
                <a:latin typeface="Times New Roman"/>
                <a:cs typeface="Times New Roman"/>
              </a:rPr>
              <a:t>company.</a:t>
            </a:r>
            <a:endParaRPr lang="en-US"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AD0D9"/>
              </a:buClr>
              <a:buFont typeface="Wingdings 2"/>
              <a:buChar char=""/>
            </a:pPr>
            <a:endParaRPr lang="en-US" sz="1800" dirty="0">
              <a:latin typeface="Times New Roman"/>
              <a:cs typeface="Times New Roman"/>
            </a:endParaRPr>
          </a:p>
          <a:p>
            <a:pPr marL="287020" marR="5715" indent="-274955" algn="just">
              <a:lnSpc>
                <a:spcPct val="80000"/>
              </a:lnSpc>
              <a:buClr>
                <a:srgbClr val="0AD0D9"/>
              </a:buClr>
              <a:buSzPct val="95000"/>
              <a:buFont typeface="Wingdings 2"/>
              <a:buChar char=""/>
              <a:tabLst>
                <a:tab pos="287655" algn="l"/>
              </a:tabLst>
            </a:pPr>
            <a:r>
              <a:rPr lang="en-US" sz="1800" dirty="0">
                <a:latin typeface="Times New Roman"/>
                <a:cs typeface="Times New Roman"/>
              </a:rPr>
              <a:t>Phone </a:t>
            </a:r>
            <a:r>
              <a:rPr lang="en-US" sz="1800" spc="-5" dirty="0">
                <a:latin typeface="Times New Roman"/>
                <a:cs typeface="Times New Roman"/>
              </a:rPr>
              <a:t>companies such </a:t>
            </a:r>
            <a:r>
              <a:rPr lang="en-US" sz="1800" dirty="0">
                <a:latin typeface="Times New Roman"/>
                <a:cs typeface="Times New Roman"/>
              </a:rPr>
              <a:t>as </a:t>
            </a:r>
            <a:r>
              <a:rPr lang="en-US" sz="1800" spc="-10" dirty="0">
                <a:latin typeface="Times New Roman"/>
                <a:cs typeface="Times New Roman"/>
              </a:rPr>
              <a:t>use </a:t>
            </a:r>
            <a:r>
              <a:rPr lang="en-US" sz="1800" spc="-30" dirty="0">
                <a:latin typeface="Times New Roman"/>
                <a:cs typeface="Times New Roman"/>
              </a:rPr>
              <a:t>Wi-  </a:t>
            </a:r>
            <a:r>
              <a:rPr lang="en-US" sz="1800" dirty="0">
                <a:latin typeface="Times New Roman"/>
                <a:cs typeface="Times New Roman"/>
              </a:rPr>
              <a:t>Fi Hot </a:t>
            </a:r>
            <a:r>
              <a:rPr lang="en-US" sz="1800" spc="-5" dirty="0">
                <a:latin typeface="Times New Roman"/>
                <a:cs typeface="Times New Roman"/>
              </a:rPr>
              <a:t>Spots for  their users </a:t>
            </a:r>
            <a:r>
              <a:rPr lang="en-US" sz="1800" spc="-10" dirty="0">
                <a:latin typeface="Times New Roman"/>
                <a:cs typeface="Times New Roman"/>
              </a:rPr>
              <a:t>to </a:t>
            </a:r>
            <a:r>
              <a:rPr lang="en-US" sz="1800" spc="-5" dirty="0">
                <a:latin typeface="Times New Roman"/>
                <a:cs typeface="Times New Roman"/>
              </a:rPr>
              <a:t>get  </a:t>
            </a:r>
            <a:r>
              <a:rPr lang="en-US" sz="1800" dirty="0">
                <a:latin typeface="Times New Roman"/>
                <a:cs typeface="Times New Roman"/>
              </a:rPr>
              <a:t>free </a:t>
            </a:r>
            <a:r>
              <a:rPr lang="en-US" sz="1800" spc="-5" dirty="0">
                <a:latin typeface="Times New Roman"/>
                <a:cs typeface="Times New Roman"/>
              </a:rPr>
              <a:t>calling/internet</a:t>
            </a:r>
            <a:r>
              <a:rPr lang="en-US" sz="1800" spc="-65" dirty="0">
                <a:latin typeface="Times New Roman"/>
                <a:cs typeface="Times New Roman"/>
              </a:rPr>
              <a:t> </a:t>
            </a:r>
            <a:r>
              <a:rPr lang="en-US" sz="1800" dirty="0">
                <a:latin typeface="Times New Roman"/>
                <a:cs typeface="Times New Roman"/>
              </a:rPr>
              <a:t>access.</a:t>
            </a: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0AD0D9"/>
              </a:buClr>
              <a:buFont typeface="Wingdings 2"/>
              <a:buChar char=""/>
            </a:pPr>
            <a:endParaRPr lang="en-US" sz="1800" dirty="0">
              <a:latin typeface="Times New Roman"/>
              <a:cs typeface="Times New Roman"/>
            </a:endParaRPr>
          </a:p>
          <a:p>
            <a:pPr marL="287020" marR="5715" indent="-274955" algn="just">
              <a:lnSpc>
                <a:spcPts val="1920"/>
              </a:lnSpc>
              <a:spcBef>
                <a:spcPts val="5"/>
              </a:spcBef>
              <a:buClr>
                <a:srgbClr val="0AD0D9"/>
              </a:buClr>
              <a:buSzPct val="95000"/>
              <a:buFont typeface="Wingdings 2"/>
              <a:buChar char=""/>
              <a:tabLst>
                <a:tab pos="287655" algn="l"/>
              </a:tabLst>
            </a:pPr>
            <a:r>
              <a:rPr lang="en-US" sz="1800" spc="-5" dirty="0">
                <a:latin typeface="Times New Roman"/>
                <a:cs typeface="Times New Roman"/>
              </a:rPr>
              <a:t>Gaming companies like Nintendo  </a:t>
            </a:r>
            <a:r>
              <a:rPr lang="en-US" sz="1800" dirty="0">
                <a:latin typeface="Times New Roman"/>
                <a:cs typeface="Times New Roman"/>
              </a:rPr>
              <a:t>use </a:t>
            </a:r>
            <a:r>
              <a:rPr lang="en-US" sz="1800" spc="-20" dirty="0">
                <a:latin typeface="Times New Roman"/>
                <a:cs typeface="Times New Roman"/>
              </a:rPr>
              <a:t>Wi-Fi </a:t>
            </a:r>
            <a:r>
              <a:rPr lang="en-US" sz="1800" spc="-10" dirty="0">
                <a:latin typeface="Times New Roman"/>
                <a:cs typeface="Times New Roman"/>
              </a:rPr>
              <a:t>to </a:t>
            </a:r>
            <a:r>
              <a:rPr lang="en-US" sz="1800" spc="-5" dirty="0">
                <a:latin typeface="Times New Roman"/>
                <a:cs typeface="Times New Roman"/>
              </a:rPr>
              <a:t>synch their products  </a:t>
            </a:r>
            <a:r>
              <a:rPr lang="en-US" sz="1800" dirty="0">
                <a:latin typeface="Times New Roman"/>
                <a:cs typeface="Times New Roman"/>
              </a:rPr>
              <a:t>and </a:t>
            </a:r>
            <a:r>
              <a:rPr lang="en-US" sz="1800" spc="-5" dirty="0">
                <a:latin typeface="Times New Roman"/>
                <a:cs typeface="Times New Roman"/>
              </a:rPr>
              <a:t>to </a:t>
            </a:r>
            <a:r>
              <a:rPr lang="en-US" sz="1800" dirty="0">
                <a:latin typeface="Times New Roman"/>
                <a:cs typeface="Times New Roman"/>
              </a:rPr>
              <a:t>use global network</a:t>
            </a:r>
            <a:r>
              <a:rPr lang="en-US" sz="1800" spc="-110" dirty="0">
                <a:latin typeface="Times New Roman"/>
                <a:cs typeface="Times New Roman"/>
              </a:rPr>
              <a:t> </a:t>
            </a:r>
            <a:r>
              <a:rPr lang="en-US" sz="1800" dirty="0">
                <a:latin typeface="Times New Roman"/>
                <a:cs typeface="Times New Roman"/>
              </a:rPr>
              <a:t>usage</a:t>
            </a:r>
          </a:p>
          <a:p>
            <a:pPr marL="287020" marR="5715" indent="-274955" algn="ctr">
              <a:lnSpc>
                <a:spcPts val="1920"/>
              </a:lnSpc>
              <a:spcBef>
                <a:spcPts val="5"/>
              </a:spcBef>
              <a:buClr>
                <a:srgbClr val="0AD0D9"/>
              </a:buClr>
              <a:buSzPct val="95000"/>
              <a:buNone/>
              <a:tabLst>
                <a:tab pos="287655" algn="l"/>
              </a:tabLst>
            </a:pPr>
            <a:r>
              <a:rPr lang="en-US" sz="1800" b="1" dirty="0"/>
              <a:t>RESULT AND DISCUSSION</a:t>
            </a:r>
            <a:endParaRPr lang="en-US" sz="1800" b="1" dirty="0">
              <a:latin typeface="Times New Roman"/>
              <a:cs typeface="Times New Roman"/>
            </a:endParaRPr>
          </a:p>
          <a:p>
            <a:r>
              <a:rPr lang="en-IN" sz="1800" dirty="0"/>
              <a:t>The main challenge related to secure time synchronization and routing have been surveyed.</a:t>
            </a:r>
          </a:p>
          <a:p>
            <a:r>
              <a:rPr lang="en-IN" sz="1800" dirty="0"/>
              <a:t> It  plays the major role in many application area that are not possible in past.</a:t>
            </a:r>
          </a:p>
          <a:p>
            <a:pPr marL="287020" marR="5715" indent="-274955" algn="just">
              <a:lnSpc>
                <a:spcPts val="1920"/>
              </a:lnSpc>
              <a:spcBef>
                <a:spcPts val="5"/>
              </a:spcBef>
              <a:buClr>
                <a:srgbClr val="0AD0D9"/>
              </a:buClr>
              <a:buSzPct val="95000"/>
              <a:buFont typeface="Wingdings 2"/>
              <a:buChar char=""/>
              <a:tabLst>
                <a:tab pos="287655" algn="l"/>
              </a:tabLst>
            </a:pPr>
            <a:endParaRPr lang="en-US" sz="18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813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FF348-AA7E-4622-B3E5-B2D2158DE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8A485-A708-4202-AA95-9D7E15604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sz="4000" b="1" u="sng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i="1" dirty="0"/>
              <a:t>1.Franconi, Nicholas G.; Bunger, Andrew P.; </a:t>
            </a:r>
            <a:r>
              <a:rPr lang="en-US" i="1" dirty="0" err="1"/>
              <a:t>Sejdić</a:t>
            </a:r>
            <a:r>
              <a:rPr lang="en-US" i="1" dirty="0"/>
              <a:t>, Ervin; </a:t>
            </a:r>
          </a:p>
          <a:p>
            <a:pPr marL="0" indent="0">
              <a:buNone/>
            </a:pPr>
            <a:r>
              <a:rPr lang="en-US" i="1" dirty="0"/>
              <a:t>Mickle, Marlin H. (2014-10-24). </a:t>
            </a:r>
            <a:r>
              <a:rPr lang="en-US" i="1" dirty="0">
                <a:hlinkClick r:id="rId2"/>
              </a:rPr>
              <a:t>"Wireless Communication in Oil and Gas Wells"</a:t>
            </a:r>
            <a:r>
              <a:rPr lang="en-US" i="1" dirty="0"/>
              <a:t>. Energy Technology. </a:t>
            </a:r>
            <a:r>
              <a:rPr lang="en-US" b="1" i="1" dirty="0"/>
              <a:t>2</a:t>
            </a:r>
            <a:r>
              <a:rPr lang="en-US" i="1" dirty="0"/>
              <a:t> (12): 996–1005. </a:t>
            </a:r>
          </a:p>
          <a:p>
            <a:pPr marL="0" indent="0">
              <a:buNone/>
            </a:pPr>
            <a:r>
              <a:rPr lang="en-US" i="1" dirty="0">
                <a:hlinkClick r:id="rId3" tooltip="Digital object identifier"/>
              </a:rPr>
              <a:t>doi</a:t>
            </a:r>
            <a:r>
              <a:rPr lang="en-US" i="1" dirty="0"/>
              <a:t>:</a:t>
            </a:r>
            <a:r>
              <a:rPr lang="en-US" i="1" dirty="0">
                <a:hlinkClick r:id="rId4"/>
              </a:rPr>
              <a:t>10.1002/ente.201402067</a:t>
            </a:r>
            <a:r>
              <a:rPr lang="en-US" i="1" dirty="0"/>
              <a:t>. </a:t>
            </a:r>
            <a:r>
              <a:rPr lang="en-US" i="1" dirty="0">
                <a:hlinkClick r:id="rId5" tooltip="International Standard Serial Number"/>
              </a:rPr>
              <a:t>ISSN</a:t>
            </a:r>
            <a:r>
              <a:rPr lang="en-US" i="1" dirty="0"/>
              <a:t> </a:t>
            </a:r>
            <a:r>
              <a:rPr lang="en-US" i="1" dirty="0">
                <a:hlinkClick r:id="rId6"/>
              </a:rPr>
              <a:t>2194-4288</a:t>
            </a:r>
            <a:r>
              <a:rPr lang="en-US" i="1" dirty="0"/>
              <a:t>.</a:t>
            </a:r>
          </a:p>
          <a:p>
            <a:endParaRPr lang="en-US" dirty="0"/>
          </a:p>
          <a:p>
            <a:r>
              <a:rPr lang="en-US" i="1" dirty="0"/>
              <a:t>2.Biswas, S.; </a:t>
            </a:r>
            <a:r>
              <a:rPr lang="en-US" i="1" dirty="0" err="1"/>
              <a:t>Tatchikou</a:t>
            </a:r>
            <a:r>
              <a:rPr lang="en-US" i="1" dirty="0"/>
              <a:t>, R.; Dion, F. (January 2006)."Vehicle-to-vehicle wireless communication protocols for enhancing</a:t>
            </a:r>
          </a:p>
          <a:p>
            <a:pPr marL="0" indent="0">
              <a:buNone/>
            </a:pPr>
            <a:r>
              <a:rPr lang="en-US" i="1" dirty="0"/>
              <a:t>highway traffic safety". IEEE Communications Magazine. </a:t>
            </a:r>
            <a:r>
              <a:rPr lang="en-US" b="1" i="1" dirty="0"/>
              <a:t>44</a:t>
            </a:r>
            <a:r>
              <a:rPr lang="en-US" i="1" dirty="0"/>
              <a:t> (1): 74–82. </a:t>
            </a:r>
            <a:r>
              <a:rPr lang="en-US" i="1" dirty="0">
                <a:hlinkClick r:id="rId3" tooltip="Digital object identifier"/>
              </a:rPr>
              <a:t>doi</a:t>
            </a:r>
            <a:r>
              <a:rPr lang="en-US" i="1" dirty="0"/>
              <a:t>:</a:t>
            </a:r>
            <a:r>
              <a:rPr lang="en-US" i="1" dirty="0">
                <a:hlinkClick r:id="rId7"/>
              </a:rPr>
              <a:t>10.1109/mcom.2006.1580935</a:t>
            </a:r>
            <a:r>
              <a:rPr lang="en-US" i="1" dirty="0"/>
              <a:t>. </a:t>
            </a:r>
            <a:r>
              <a:rPr lang="en-US" i="1" dirty="0">
                <a:hlinkClick r:id="rId5" tooltip="International Standard Serial Number"/>
              </a:rPr>
              <a:t>ISSN</a:t>
            </a:r>
            <a:r>
              <a:rPr lang="en-US" i="1" dirty="0"/>
              <a:t> </a:t>
            </a:r>
            <a:r>
              <a:rPr lang="en-US" i="1" dirty="0">
                <a:hlinkClick r:id="rId8"/>
              </a:rPr>
              <a:t>0163-6804</a:t>
            </a:r>
            <a:r>
              <a:rPr lang="en-US" i="1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96358-D6CF-49A5-8CC9-43A491E04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BBE41-5E8A-44D1-880F-5F8D384CF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F76D6F-61A3-4A8C-A4DD-6A0775719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395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Palatino Linotype" pitchFamily="18" charset="0"/>
              </a:rPr>
              <a:t>Objective</a:t>
            </a:r>
            <a:endParaRPr lang="en-US" sz="2800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876800"/>
          </a:xfrm>
        </p:spPr>
        <p:txBody>
          <a:bodyPr>
            <a:noAutofit/>
          </a:bodyPr>
          <a:lstStyle/>
          <a:p>
            <a:pPr marL="287020" marR="5715" indent="-274955">
              <a:lnSpc>
                <a:spcPct val="100000"/>
              </a:lnSpc>
              <a:spcBef>
                <a:spcPts val="575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7655" algn="l"/>
                <a:tab pos="1100455" algn="l"/>
                <a:tab pos="1826260" algn="l"/>
                <a:tab pos="2335530" algn="l"/>
                <a:tab pos="3669029" algn="l"/>
                <a:tab pos="4042410" algn="l"/>
                <a:tab pos="4891405" algn="l"/>
                <a:tab pos="5772785" algn="l"/>
                <a:tab pos="6348730" algn="l"/>
                <a:tab pos="7315200" algn="l"/>
                <a:tab pos="7688580" algn="l"/>
              </a:tabLst>
            </a:pPr>
            <a:r>
              <a:rPr lang="en-US" sz="2400" dirty="0">
                <a:latin typeface="Times New Roman"/>
                <a:cs typeface="Times New Roman"/>
              </a:rPr>
              <a:t>Right	from	the	</a:t>
            </a:r>
            <a:r>
              <a:rPr lang="en-US" sz="2400" spc="-20" dirty="0">
                <a:latin typeface="Times New Roman"/>
                <a:cs typeface="Times New Roman"/>
              </a:rPr>
              <a:t>B</a:t>
            </a:r>
            <a:r>
              <a:rPr lang="en-US" sz="2400" dirty="0">
                <a:latin typeface="Times New Roman"/>
                <a:cs typeface="Times New Roman"/>
              </a:rPr>
              <a:t>lueto</a:t>
            </a:r>
            <a:r>
              <a:rPr lang="en-US" sz="2400" spc="-15" dirty="0">
                <a:latin typeface="Times New Roman"/>
                <a:cs typeface="Times New Roman"/>
              </a:rPr>
              <a:t>o</a:t>
            </a:r>
            <a:r>
              <a:rPr lang="en-US" sz="2400" dirty="0">
                <a:latin typeface="Times New Roman"/>
                <a:cs typeface="Times New Roman"/>
              </a:rPr>
              <a:t>th	</a:t>
            </a:r>
            <a:r>
              <a:rPr lang="en-US" sz="2400" spc="5" dirty="0">
                <a:latin typeface="Times New Roman"/>
                <a:cs typeface="Times New Roman"/>
              </a:rPr>
              <a:t>t</a:t>
            </a:r>
            <a:r>
              <a:rPr lang="en-US" sz="2400" dirty="0">
                <a:latin typeface="Times New Roman"/>
                <a:cs typeface="Times New Roman"/>
              </a:rPr>
              <a:t>o	</a:t>
            </a:r>
            <a:r>
              <a:rPr lang="en-US" sz="2400" spc="-120" dirty="0">
                <a:latin typeface="Times New Roman"/>
                <a:cs typeface="Times New Roman"/>
              </a:rPr>
              <a:t>W</a:t>
            </a:r>
            <a:r>
              <a:rPr lang="en-US" sz="2400" spc="5" dirty="0">
                <a:latin typeface="Times New Roman"/>
                <a:cs typeface="Times New Roman"/>
              </a:rPr>
              <a:t>i</a:t>
            </a:r>
            <a:r>
              <a:rPr lang="en-US" sz="2400" dirty="0">
                <a:latin typeface="Times New Roman"/>
                <a:cs typeface="Times New Roman"/>
              </a:rPr>
              <a:t>-</a:t>
            </a:r>
            <a:r>
              <a:rPr lang="en-US" sz="2400" spc="-10" dirty="0">
                <a:latin typeface="Times New Roman"/>
                <a:cs typeface="Times New Roman"/>
              </a:rPr>
              <a:t>F</a:t>
            </a:r>
            <a:r>
              <a:rPr lang="en-US" sz="2400" spc="-5" dirty="0">
                <a:latin typeface="Times New Roman"/>
                <a:cs typeface="Times New Roman"/>
              </a:rPr>
              <a:t>i</a:t>
            </a:r>
            <a:r>
              <a:rPr lang="en-US" sz="2400" dirty="0">
                <a:latin typeface="Times New Roman"/>
                <a:cs typeface="Times New Roman"/>
              </a:rPr>
              <a:t>	</a:t>
            </a:r>
            <a:r>
              <a:rPr lang="en-US" sz="2400" spc="-5" dirty="0">
                <a:latin typeface="Times New Roman"/>
                <a:cs typeface="Times New Roman"/>
              </a:rPr>
              <a:t>L</a:t>
            </a:r>
            <a:r>
              <a:rPr lang="en-US" sz="2400" spc="-15" dirty="0">
                <a:latin typeface="Times New Roman"/>
                <a:cs typeface="Times New Roman"/>
              </a:rPr>
              <a:t>A</a:t>
            </a:r>
            <a:r>
              <a:rPr lang="en-US" sz="2400" spc="-5" dirty="0">
                <a:latin typeface="Times New Roman"/>
                <a:cs typeface="Times New Roman"/>
              </a:rPr>
              <a:t>Ns</a:t>
            </a:r>
            <a:r>
              <a:rPr lang="en-US" sz="2400" dirty="0">
                <a:latin typeface="Times New Roman"/>
                <a:cs typeface="Times New Roman"/>
              </a:rPr>
              <a:t>	and	</a:t>
            </a:r>
            <a:r>
              <a:rPr lang="en-US" sz="2400" spc="-5" dirty="0">
                <a:latin typeface="Times New Roman"/>
                <a:cs typeface="Times New Roman"/>
              </a:rPr>
              <a:t>M</a:t>
            </a:r>
            <a:r>
              <a:rPr lang="en-US" sz="2400" dirty="0">
                <a:latin typeface="Times New Roman"/>
                <a:cs typeface="Times New Roman"/>
              </a:rPr>
              <a:t>A</a:t>
            </a:r>
            <a:r>
              <a:rPr lang="en-US" sz="2400" spc="-5" dirty="0">
                <a:latin typeface="Times New Roman"/>
                <a:cs typeface="Times New Roman"/>
              </a:rPr>
              <a:t>Ns</a:t>
            </a:r>
            <a:r>
              <a:rPr lang="en-US" sz="2400" dirty="0">
                <a:latin typeface="Times New Roman"/>
                <a:cs typeface="Times New Roman"/>
              </a:rPr>
              <a:t>	</a:t>
            </a:r>
            <a:r>
              <a:rPr lang="en-US" sz="2400" spc="5" dirty="0">
                <a:latin typeface="Times New Roman"/>
                <a:cs typeface="Times New Roman"/>
              </a:rPr>
              <a:t>t</a:t>
            </a:r>
            <a:r>
              <a:rPr lang="en-US" sz="2400" dirty="0">
                <a:latin typeface="Times New Roman"/>
                <a:cs typeface="Times New Roman"/>
              </a:rPr>
              <a:t>o	t</a:t>
            </a:r>
            <a:r>
              <a:rPr lang="en-US" sz="2400" spc="-10" dirty="0">
                <a:latin typeface="Times New Roman"/>
                <a:cs typeface="Times New Roman"/>
              </a:rPr>
              <a:t>h</a:t>
            </a:r>
            <a:r>
              <a:rPr lang="en-US" sz="2400" dirty="0">
                <a:latin typeface="Times New Roman"/>
                <a:cs typeface="Times New Roman"/>
              </a:rPr>
              <a:t>e  </a:t>
            </a:r>
            <a:r>
              <a:rPr lang="en-US" sz="2400" spc="-5" dirty="0">
                <a:latin typeface="Times New Roman"/>
                <a:cs typeface="Times New Roman"/>
              </a:rPr>
              <a:t>satellite communication, </a:t>
            </a:r>
            <a:r>
              <a:rPr lang="en-US" sz="2400" dirty="0">
                <a:latin typeface="Times New Roman"/>
                <a:cs typeface="Times New Roman"/>
              </a:rPr>
              <a:t>the wireless networks hold these</a:t>
            </a:r>
            <a:r>
              <a:rPr lang="en-US" sz="2400" spc="-95" dirty="0">
                <a:latin typeface="Times New Roman"/>
                <a:cs typeface="Times New Roman"/>
              </a:rPr>
              <a:t> </a:t>
            </a:r>
            <a:r>
              <a:rPr lang="en-US" sz="2400" spc="-5" dirty="0">
                <a:latin typeface="Times New Roman"/>
                <a:cs typeface="Times New Roman"/>
              </a:rPr>
              <a:t>on.</a:t>
            </a:r>
            <a:endParaRPr lang="en-US" sz="2400" dirty="0">
              <a:latin typeface="Times New Roman"/>
              <a:cs typeface="Times New Roman"/>
            </a:endParaRPr>
          </a:p>
          <a:p>
            <a:pPr marL="287020" marR="5080" indent="-274955">
              <a:lnSpc>
                <a:spcPct val="100000"/>
              </a:lnSpc>
              <a:spcBef>
                <a:spcPts val="580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7655" algn="l"/>
                <a:tab pos="1099185" algn="l"/>
                <a:tab pos="2061210" algn="l"/>
                <a:tab pos="3696335" algn="l"/>
                <a:tab pos="4303395" algn="l"/>
                <a:tab pos="5553075" algn="l"/>
                <a:tab pos="6394450" algn="l"/>
              </a:tabLst>
            </a:pPr>
            <a:r>
              <a:rPr lang="en-US" sz="2400" spc="-120" dirty="0">
                <a:latin typeface="Times New Roman"/>
                <a:cs typeface="Times New Roman"/>
              </a:rPr>
              <a:t>W</a:t>
            </a:r>
            <a:r>
              <a:rPr lang="en-US" sz="2400" dirty="0">
                <a:latin typeface="Times New Roman"/>
                <a:cs typeface="Times New Roman"/>
              </a:rPr>
              <a:t>ide	</a:t>
            </a:r>
            <a:r>
              <a:rPr lang="en-US" sz="2400" spc="-5" dirty="0">
                <a:latin typeface="Times New Roman"/>
                <a:cs typeface="Times New Roman"/>
              </a:rPr>
              <a:t>spr</a:t>
            </a:r>
            <a:r>
              <a:rPr lang="en-US" sz="2400" dirty="0">
                <a:latin typeface="Times New Roman"/>
                <a:cs typeface="Times New Roman"/>
              </a:rPr>
              <a:t>e</a:t>
            </a:r>
            <a:r>
              <a:rPr lang="en-US" sz="2400" spc="-10" dirty="0">
                <a:latin typeface="Times New Roman"/>
                <a:cs typeface="Times New Roman"/>
              </a:rPr>
              <a:t>a</a:t>
            </a:r>
            <a:r>
              <a:rPr lang="en-US" sz="2400" dirty="0">
                <a:latin typeface="Times New Roman"/>
                <a:cs typeface="Times New Roman"/>
              </a:rPr>
              <a:t>d	appl</a:t>
            </a:r>
            <a:r>
              <a:rPr lang="en-US" sz="2400" spc="-15" dirty="0">
                <a:latin typeface="Times New Roman"/>
                <a:cs typeface="Times New Roman"/>
              </a:rPr>
              <a:t>i</a:t>
            </a:r>
            <a:r>
              <a:rPr lang="en-US" sz="2400" dirty="0">
                <a:latin typeface="Times New Roman"/>
                <a:cs typeface="Times New Roman"/>
              </a:rPr>
              <a:t>c</a:t>
            </a:r>
            <a:r>
              <a:rPr lang="en-US" sz="2400" spc="-10" dirty="0">
                <a:latin typeface="Times New Roman"/>
                <a:cs typeface="Times New Roman"/>
              </a:rPr>
              <a:t>a</a:t>
            </a:r>
            <a:r>
              <a:rPr lang="en-US" sz="2400" dirty="0">
                <a:latin typeface="Times New Roman"/>
                <a:cs typeface="Times New Roman"/>
              </a:rPr>
              <a:t>ti</a:t>
            </a:r>
            <a:r>
              <a:rPr lang="en-US" sz="2400" spc="-15" dirty="0">
                <a:latin typeface="Times New Roman"/>
                <a:cs typeface="Times New Roman"/>
              </a:rPr>
              <a:t>o</a:t>
            </a:r>
            <a:r>
              <a:rPr lang="en-US" sz="2400" spc="-5" dirty="0">
                <a:latin typeface="Times New Roman"/>
                <a:cs typeface="Times New Roman"/>
              </a:rPr>
              <a:t>ns</a:t>
            </a:r>
            <a:r>
              <a:rPr lang="en-US" sz="2400" dirty="0">
                <a:latin typeface="Times New Roman"/>
                <a:cs typeface="Times New Roman"/>
              </a:rPr>
              <a:t>	and	</a:t>
            </a:r>
            <a:r>
              <a:rPr lang="en-US" sz="2400" spc="-5" dirty="0">
                <a:latin typeface="Times New Roman"/>
                <a:cs typeface="Times New Roman"/>
              </a:rPr>
              <a:t>se</a:t>
            </a:r>
            <a:r>
              <a:rPr lang="en-US" sz="2400" dirty="0">
                <a:latin typeface="Times New Roman"/>
                <a:cs typeface="Times New Roman"/>
              </a:rPr>
              <a:t>r</a:t>
            </a:r>
            <a:r>
              <a:rPr lang="en-US" sz="2400" spc="-15" dirty="0">
                <a:latin typeface="Times New Roman"/>
                <a:cs typeface="Times New Roman"/>
              </a:rPr>
              <a:t>v</a:t>
            </a:r>
            <a:r>
              <a:rPr lang="en-US" sz="2400" spc="-5" dirty="0">
                <a:latin typeface="Times New Roman"/>
                <a:cs typeface="Times New Roman"/>
              </a:rPr>
              <a:t>ices-</a:t>
            </a:r>
            <a:r>
              <a:rPr lang="en-US" sz="2400" dirty="0">
                <a:latin typeface="Times New Roman"/>
                <a:cs typeface="Times New Roman"/>
              </a:rPr>
              <a:t>	</a:t>
            </a:r>
            <a:r>
              <a:rPr lang="en-US" sz="2400" spc="-15" dirty="0">
                <a:latin typeface="Times New Roman"/>
                <a:cs typeface="Times New Roman"/>
              </a:rPr>
              <a:t>v</a:t>
            </a:r>
            <a:r>
              <a:rPr lang="en-US" sz="2400" dirty="0">
                <a:latin typeface="Times New Roman"/>
                <a:cs typeface="Times New Roman"/>
              </a:rPr>
              <a:t>ideo	confere</a:t>
            </a:r>
            <a:r>
              <a:rPr lang="en-US" sz="2400" spc="-10" dirty="0">
                <a:latin typeface="Times New Roman"/>
                <a:cs typeface="Times New Roman"/>
              </a:rPr>
              <a:t>n</a:t>
            </a:r>
            <a:r>
              <a:rPr lang="en-US" sz="2400" dirty="0">
                <a:latin typeface="Times New Roman"/>
                <a:cs typeface="Times New Roman"/>
              </a:rPr>
              <a:t>cing,  </a:t>
            </a:r>
            <a:r>
              <a:rPr lang="en-US" sz="2400" spc="-5" dirty="0">
                <a:latin typeface="Times New Roman"/>
                <a:cs typeface="Times New Roman"/>
              </a:rPr>
              <a:t>telemedicine, </a:t>
            </a:r>
            <a:r>
              <a:rPr lang="en-US" sz="2400" dirty="0">
                <a:latin typeface="Times New Roman"/>
                <a:cs typeface="Times New Roman"/>
              </a:rPr>
              <a:t>distance learning, and </a:t>
            </a:r>
            <a:r>
              <a:rPr lang="en-US" sz="2400" spc="-5" dirty="0">
                <a:latin typeface="Times New Roman"/>
                <a:cs typeface="Times New Roman"/>
              </a:rPr>
              <a:t>much</a:t>
            </a:r>
            <a:r>
              <a:rPr lang="en-US" sz="2400" spc="-95" dirty="0">
                <a:latin typeface="Times New Roman"/>
                <a:cs typeface="Times New Roman"/>
              </a:rPr>
              <a:t> </a:t>
            </a:r>
            <a:r>
              <a:rPr lang="en-US" sz="2400" spc="-5" dirty="0">
                <a:latin typeface="Times New Roman"/>
                <a:cs typeface="Times New Roman"/>
              </a:rPr>
              <a:t>more.</a:t>
            </a:r>
          </a:p>
          <a:p>
            <a:pPr marL="287020" marR="7620" indent="-274955">
              <a:lnSpc>
                <a:spcPct val="100000"/>
              </a:lnSpc>
              <a:spcBef>
                <a:spcPts val="100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7655" algn="l"/>
              </a:tabLst>
            </a:pPr>
            <a:r>
              <a:rPr lang="en-US" sz="2400" spc="-5" dirty="0">
                <a:latin typeface="Times New Roman"/>
                <a:cs typeface="Times New Roman"/>
              </a:rPr>
              <a:t>An umbrella </a:t>
            </a:r>
            <a:r>
              <a:rPr lang="en-US" sz="2400" dirty="0">
                <a:latin typeface="Times New Roman"/>
                <a:cs typeface="Times New Roman"/>
              </a:rPr>
              <a:t>term </a:t>
            </a:r>
            <a:r>
              <a:rPr lang="en-US" sz="2400" spc="-5" dirty="0">
                <a:latin typeface="Times New Roman"/>
                <a:cs typeface="Times New Roman"/>
              </a:rPr>
              <a:t>that includes any communication device </a:t>
            </a:r>
            <a:r>
              <a:rPr lang="en-US" sz="2400" dirty="0">
                <a:latin typeface="Times New Roman"/>
                <a:cs typeface="Times New Roman"/>
              </a:rPr>
              <a:t>or  </a:t>
            </a:r>
            <a:r>
              <a:rPr lang="en-US" sz="2400" spc="-5" dirty="0">
                <a:latin typeface="Times New Roman"/>
                <a:cs typeface="Times New Roman"/>
              </a:rPr>
              <a:t>applicati</a:t>
            </a:r>
            <a:r>
              <a:rPr lang="en-US" sz="2000" spc="-5" dirty="0">
                <a:latin typeface="Times New Roman"/>
                <a:cs typeface="Times New Roman"/>
              </a:rPr>
              <a:t>on.</a:t>
            </a:r>
            <a:endParaRPr lang="en-US" sz="2000" dirty="0">
              <a:latin typeface="Times New Roman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3F31-0A43-4B4F-A83B-7F4B73EBF73F}" type="datetime1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83820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Design/ Analyze/ Evaluate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3926158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Palatino Linotype" pitchFamily="18" charset="0"/>
              </a:rPr>
              <a:t>Technical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9470" y="1020762"/>
            <a:ext cx="9002661" cy="5410200"/>
          </a:xfrm>
        </p:spPr>
        <p:txBody>
          <a:bodyPr>
            <a:normAutofit fontScale="92500" lnSpcReduction="10000"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r>
              <a:rPr lang="en-US" sz="2600" dirty="0">
                <a:latin typeface="Palatino Linotype" pitchFamily="18" charset="0"/>
              </a:rPr>
              <a:t>                                                   </a:t>
            </a:r>
            <a:r>
              <a:rPr lang="en-US" sz="2600" b="1" dirty="0">
                <a:latin typeface="Palatino Linotype" pitchFamily="18" charset="0"/>
              </a:rPr>
              <a:t>CDMA</a:t>
            </a:r>
          </a:p>
          <a:p>
            <a:pPr marL="287020" indent="-274955">
              <a:lnSpc>
                <a:spcPct val="100000"/>
              </a:lnSpc>
              <a:spcBef>
                <a:spcPts val="675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7655" algn="l"/>
              </a:tabLst>
            </a:pPr>
            <a:r>
              <a:rPr lang="en-US" sz="2400" dirty="0">
                <a:latin typeface="Times New Roman"/>
                <a:cs typeface="Times New Roman"/>
              </a:rPr>
              <a:t>Code </a:t>
            </a:r>
            <a:r>
              <a:rPr lang="en-US" sz="2400" spc="-5" dirty="0">
                <a:latin typeface="Times New Roman"/>
                <a:cs typeface="Times New Roman"/>
              </a:rPr>
              <a:t>Division </a:t>
            </a:r>
            <a:r>
              <a:rPr lang="en-US" sz="2400" dirty="0">
                <a:latin typeface="Times New Roman"/>
                <a:cs typeface="Times New Roman"/>
              </a:rPr>
              <a:t>Multiple</a:t>
            </a:r>
            <a:r>
              <a:rPr lang="en-US" sz="2400" spc="-190" dirty="0">
                <a:latin typeface="Times New Roman"/>
                <a:cs typeface="Times New Roman"/>
              </a:rPr>
              <a:t> </a:t>
            </a:r>
            <a:r>
              <a:rPr lang="en-US" sz="2400" spc="-5" dirty="0">
                <a:latin typeface="Times New Roman"/>
                <a:cs typeface="Times New Roman"/>
              </a:rPr>
              <a:t>Access.</a:t>
            </a:r>
            <a:endParaRPr lang="en-US" sz="2400" dirty="0">
              <a:latin typeface="Times New Roman"/>
              <a:cs typeface="Times New Roman"/>
            </a:endParaRPr>
          </a:p>
          <a:p>
            <a:pPr marL="287020" indent="-274955">
              <a:lnSpc>
                <a:spcPct val="100000"/>
              </a:lnSpc>
              <a:spcBef>
                <a:spcPts val="575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7655" algn="l"/>
              </a:tabLst>
            </a:pPr>
            <a:r>
              <a:rPr lang="en-US" sz="2400" spc="-5" dirty="0">
                <a:latin typeface="Times New Roman"/>
                <a:cs typeface="Times New Roman"/>
              </a:rPr>
              <a:t>Uses spread </a:t>
            </a:r>
            <a:r>
              <a:rPr lang="en-US" sz="2400" dirty="0">
                <a:latin typeface="Times New Roman"/>
                <a:cs typeface="Times New Roman"/>
              </a:rPr>
              <a:t>spectrum</a:t>
            </a:r>
            <a:r>
              <a:rPr lang="en-US" sz="2400" spc="-2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techniques.</a:t>
            </a:r>
          </a:p>
          <a:p>
            <a:pPr marL="287020" marR="1006475" indent="-274955">
              <a:lnSpc>
                <a:spcPct val="100000"/>
              </a:lnSpc>
              <a:spcBef>
                <a:spcPts val="575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7655" algn="l"/>
              </a:tabLst>
            </a:pPr>
            <a:r>
              <a:rPr lang="en-US" sz="2400" dirty="0">
                <a:latin typeface="Times New Roman"/>
                <a:cs typeface="Times New Roman"/>
              </a:rPr>
              <a:t>Data </a:t>
            </a:r>
            <a:r>
              <a:rPr lang="en-US" sz="2400" spc="-5" dirty="0">
                <a:latin typeface="Times New Roman"/>
                <a:cs typeface="Times New Roman"/>
              </a:rPr>
              <a:t>is </a:t>
            </a:r>
            <a:r>
              <a:rPr lang="en-US" sz="2400" dirty="0">
                <a:latin typeface="Times New Roman"/>
                <a:cs typeface="Times New Roman"/>
              </a:rPr>
              <a:t>sent in </a:t>
            </a:r>
            <a:r>
              <a:rPr lang="en-US" sz="2400" spc="-5" dirty="0">
                <a:latin typeface="Times New Roman"/>
                <a:cs typeface="Times New Roman"/>
              </a:rPr>
              <a:t>small </a:t>
            </a:r>
            <a:r>
              <a:rPr lang="en-US" sz="2400" dirty="0">
                <a:latin typeface="Times New Roman"/>
                <a:cs typeface="Times New Roman"/>
              </a:rPr>
              <a:t>pieces over a </a:t>
            </a:r>
            <a:r>
              <a:rPr lang="en-US" sz="2400" spc="-5" dirty="0">
                <a:latin typeface="Times New Roman"/>
                <a:cs typeface="Times New Roman"/>
              </a:rPr>
              <a:t>number </a:t>
            </a:r>
            <a:r>
              <a:rPr lang="en-US" sz="2400" dirty="0">
                <a:latin typeface="Times New Roman"/>
                <a:cs typeface="Times New Roman"/>
              </a:rPr>
              <a:t>of</a:t>
            </a:r>
            <a:r>
              <a:rPr lang="en-US" sz="2400" spc="-10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discrete  frequencies.</a:t>
            </a:r>
          </a:p>
          <a:p>
            <a:pPr marL="287020" indent="-274955">
              <a:lnSpc>
                <a:spcPct val="100000"/>
              </a:lnSpc>
              <a:spcBef>
                <a:spcPts val="580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7655" algn="l"/>
              </a:tabLst>
            </a:pPr>
            <a:r>
              <a:rPr lang="en-US" sz="2400" dirty="0">
                <a:latin typeface="Times New Roman"/>
                <a:cs typeface="Times New Roman"/>
              </a:rPr>
              <a:t>Unique spreading</a:t>
            </a:r>
            <a:r>
              <a:rPr lang="en-US" sz="2400" spc="-3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code.</a:t>
            </a:r>
          </a:p>
          <a:p>
            <a:pPr marL="287020" indent="-274955">
              <a:lnSpc>
                <a:spcPct val="100000"/>
              </a:lnSpc>
              <a:spcBef>
                <a:spcPts val="575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7655" algn="l"/>
              </a:tabLst>
            </a:pPr>
            <a:r>
              <a:rPr lang="en-US" sz="2400" dirty="0">
                <a:latin typeface="Times New Roman"/>
                <a:cs typeface="Times New Roman"/>
              </a:rPr>
              <a:t>Greatest advantage- </a:t>
            </a:r>
            <a:r>
              <a:rPr lang="en-US" sz="2400" spc="-10" dirty="0">
                <a:latin typeface="Times New Roman"/>
                <a:cs typeface="Times New Roman"/>
              </a:rPr>
              <a:t>doesn’t </a:t>
            </a:r>
            <a:r>
              <a:rPr lang="en-US" sz="2400" dirty="0">
                <a:latin typeface="Times New Roman"/>
                <a:cs typeface="Times New Roman"/>
              </a:rPr>
              <a:t>assign a </a:t>
            </a:r>
            <a:r>
              <a:rPr lang="en-US" sz="2400" spc="-5" dirty="0">
                <a:latin typeface="Times New Roman"/>
                <a:cs typeface="Times New Roman"/>
              </a:rPr>
              <a:t>single </a:t>
            </a:r>
            <a:r>
              <a:rPr lang="en-US" sz="2400" dirty="0">
                <a:latin typeface="Times New Roman"/>
                <a:cs typeface="Times New Roman"/>
              </a:rPr>
              <a:t>frequency to</a:t>
            </a:r>
            <a:r>
              <a:rPr lang="en-US" sz="2400" spc="-140" dirty="0">
                <a:latin typeface="Times New Roman"/>
                <a:cs typeface="Times New Roman"/>
              </a:rPr>
              <a:t> </a:t>
            </a:r>
            <a:r>
              <a:rPr lang="en-US" sz="2400" spc="-25" dirty="0">
                <a:latin typeface="Times New Roman"/>
                <a:cs typeface="Times New Roman"/>
              </a:rPr>
              <a:t>user.</a:t>
            </a:r>
            <a:endParaRPr lang="en-US" sz="2400" dirty="0">
              <a:latin typeface="Times New Roman"/>
              <a:cs typeface="Times New Roman"/>
            </a:endParaRPr>
          </a:p>
          <a:p>
            <a:pPr marL="287020" indent="-274955">
              <a:lnSpc>
                <a:spcPct val="100000"/>
              </a:lnSpc>
              <a:spcBef>
                <a:spcPts val="575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7655" algn="l"/>
              </a:tabLst>
            </a:pPr>
            <a:r>
              <a:rPr lang="en-US" sz="2400" dirty="0">
                <a:latin typeface="Times New Roman"/>
                <a:cs typeface="Times New Roman"/>
              </a:rPr>
              <a:t>Secured</a:t>
            </a:r>
            <a:r>
              <a:rPr lang="en-US" sz="2400" spc="-15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transmission.</a:t>
            </a:r>
          </a:p>
          <a:p>
            <a:pPr marL="0" indent="0">
              <a:buNone/>
            </a:pPr>
            <a:endParaRPr lang="en-US" sz="24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Palatino Linotype" pitchFamily="18" charset="0"/>
              </a:rPr>
              <a:t> </a:t>
            </a: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1000227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8854"/>
            <a:ext cx="8229600" cy="1143000"/>
          </a:xfrm>
        </p:spPr>
        <p:txBody>
          <a:bodyPr>
            <a:normAutofit/>
          </a:bodyPr>
          <a:lstStyle/>
          <a:p>
            <a:endParaRPr lang="en-US" sz="24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Palatino Linotype" pitchFamily="18" charset="0"/>
              </a:rPr>
              <a:t>                                                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BLUETOOTH</a:t>
            </a: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C762-A60B-4C36-9245-B0EACBDC4A0D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8D6DAF-C7CD-4078-A31F-59ADE2F0DA09}"/>
              </a:ext>
            </a:extLst>
          </p:cNvPr>
          <p:cNvSpPr/>
          <p:nvPr/>
        </p:nvSpPr>
        <p:spPr>
          <a:xfrm>
            <a:off x="685800" y="2197893"/>
            <a:ext cx="7162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7020" marR="5080" indent="-274955" algn="just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4642"/>
              <a:buFont typeface="Wingdings 2"/>
              <a:buChar char=""/>
              <a:tabLst>
                <a:tab pos="287655" algn="l"/>
              </a:tabLst>
            </a:pPr>
            <a:r>
              <a:rPr lang="en-US" sz="2400" spc="-5" dirty="0">
                <a:latin typeface="Times New Roman"/>
                <a:cs typeface="Times New Roman"/>
              </a:rPr>
              <a:t>A wireless technology standard </a:t>
            </a:r>
            <a:r>
              <a:rPr lang="en-US" sz="2400" dirty="0">
                <a:latin typeface="Times New Roman"/>
                <a:cs typeface="Times New Roman"/>
              </a:rPr>
              <a:t>for </a:t>
            </a:r>
            <a:r>
              <a:rPr lang="en-US" sz="2400" spc="-5" dirty="0">
                <a:latin typeface="Times New Roman"/>
                <a:cs typeface="Times New Roman"/>
              </a:rPr>
              <a:t>exchanging data  over </a:t>
            </a:r>
            <a:r>
              <a:rPr lang="en-US" sz="2400" dirty="0">
                <a:latin typeface="Times New Roman"/>
                <a:cs typeface="Times New Roman"/>
              </a:rPr>
              <a:t>short </a:t>
            </a:r>
            <a:r>
              <a:rPr lang="en-US" sz="2400" spc="-5" dirty="0">
                <a:latin typeface="Times New Roman"/>
                <a:cs typeface="Times New Roman"/>
              </a:rPr>
              <a:t>distances. Any data </a:t>
            </a:r>
            <a:r>
              <a:rPr lang="en-US" sz="2400" dirty="0">
                <a:latin typeface="Times New Roman"/>
                <a:cs typeface="Times New Roman"/>
              </a:rPr>
              <a:t>or information </a:t>
            </a:r>
            <a:r>
              <a:rPr lang="en-US" sz="2400" spc="-10" dirty="0">
                <a:latin typeface="Times New Roman"/>
                <a:cs typeface="Times New Roman"/>
              </a:rPr>
              <a:t>can </a:t>
            </a:r>
            <a:r>
              <a:rPr lang="en-US" sz="2400" dirty="0">
                <a:latin typeface="Times New Roman"/>
                <a:cs typeface="Times New Roman"/>
              </a:rPr>
              <a:t>be  </a:t>
            </a:r>
            <a:r>
              <a:rPr lang="en-US" sz="2400" spc="-5" dirty="0">
                <a:latin typeface="Times New Roman"/>
                <a:cs typeface="Times New Roman"/>
              </a:rPr>
              <a:t>transmitted faster and with a high</a:t>
            </a:r>
            <a:r>
              <a:rPr lang="en-US" sz="2400" spc="5" dirty="0">
                <a:latin typeface="Times New Roman"/>
                <a:cs typeface="Times New Roman"/>
              </a:rPr>
              <a:t> </a:t>
            </a:r>
            <a:r>
              <a:rPr lang="en-US" sz="2400" spc="-5" dirty="0">
                <a:latin typeface="Times New Roman"/>
                <a:cs typeface="Times New Roman"/>
              </a:rPr>
              <a:t>speed.</a:t>
            </a:r>
            <a:endParaRPr lang="en-US"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0AD0D9"/>
              </a:buClr>
              <a:buFont typeface="Wingdings 2"/>
              <a:buChar char=""/>
            </a:pPr>
            <a:endParaRPr lang="en-US" sz="2400" dirty="0">
              <a:latin typeface="Times New Roman"/>
              <a:cs typeface="Times New Roman"/>
            </a:endParaRPr>
          </a:p>
          <a:p>
            <a:pPr marL="287020" marR="5715" indent="-274955" algn="just">
              <a:lnSpc>
                <a:spcPct val="100000"/>
              </a:lnSpc>
              <a:spcBef>
                <a:spcPts val="5"/>
              </a:spcBef>
              <a:buClr>
                <a:srgbClr val="0AD0D9"/>
              </a:buClr>
              <a:buSzPct val="94642"/>
              <a:buFont typeface="Wingdings 2"/>
              <a:buChar char=""/>
              <a:tabLst>
                <a:tab pos="385445" algn="l"/>
              </a:tabLst>
            </a:pPr>
            <a:r>
              <a:rPr lang="en-US" sz="2400" dirty="0"/>
              <a:t>	</a:t>
            </a:r>
            <a:r>
              <a:rPr lang="en-US" sz="2400" spc="-5" dirty="0">
                <a:latin typeface="Times New Roman"/>
                <a:cs typeface="Times New Roman"/>
              </a:rPr>
              <a:t>Using short-wavelength </a:t>
            </a:r>
            <a:r>
              <a:rPr lang="en-US" sz="2400" spc="-10" dirty="0">
                <a:latin typeface="Times New Roman"/>
                <a:cs typeface="Times New Roman"/>
              </a:rPr>
              <a:t>UHF </a:t>
            </a:r>
            <a:r>
              <a:rPr lang="en-US" sz="2400" dirty="0">
                <a:latin typeface="Times New Roman"/>
                <a:cs typeface="Times New Roman"/>
              </a:rPr>
              <a:t>radio </a:t>
            </a:r>
            <a:r>
              <a:rPr lang="en-US" sz="2400" spc="-5" dirty="0">
                <a:latin typeface="Times New Roman"/>
                <a:cs typeface="Times New Roman"/>
              </a:rPr>
              <a:t>waves in the ISM  band from 2.4 to </a:t>
            </a:r>
            <a:r>
              <a:rPr lang="en-US" sz="2400" dirty="0">
                <a:latin typeface="Times New Roman"/>
                <a:cs typeface="Times New Roman"/>
              </a:rPr>
              <a:t>2.485</a:t>
            </a:r>
            <a:r>
              <a:rPr lang="en-US" sz="2400" spc="10" dirty="0">
                <a:latin typeface="Times New Roman"/>
                <a:cs typeface="Times New Roman"/>
              </a:rPr>
              <a:t> </a:t>
            </a:r>
            <a:r>
              <a:rPr lang="en-US" sz="2400" spc="-10" dirty="0">
                <a:latin typeface="Times New Roman"/>
                <a:cs typeface="Times New Roman"/>
              </a:rPr>
              <a:t>GHz.</a:t>
            </a:r>
            <a:endParaRPr lang="en-US"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0AD0D9"/>
              </a:buClr>
              <a:buFont typeface="Wingdings 2"/>
              <a:buChar char=""/>
            </a:pPr>
            <a:endParaRPr lang="en-US" sz="2400" dirty="0">
              <a:latin typeface="Times New Roman"/>
              <a:cs typeface="Times New Roman"/>
            </a:endParaRPr>
          </a:p>
          <a:p>
            <a:pPr marL="369570" indent="-357505">
              <a:lnSpc>
                <a:spcPct val="100000"/>
              </a:lnSpc>
              <a:spcBef>
                <a:spcPts val="5"/>
              </a:spcBef>
              <a:buClr>
                <a:srgbClr val="0AD0D9"/>
              </a:buClr>
              <a:buSzPct val="94642"/>
              <a:buFont typeface="Wingdings 2"/>
              <a:buChar char=""/>
              <a:tabLst>
                <a:tab pos="368935" algn="l"/>
                <a:tab pos="370205" algn="l"/>
              </a:tabLst>
            </a:pPr>
            <a:r>
              <a:rPr lang="en-US" sz="2400" spc="-5" dirty="0">
                <a:latin typeface="Times New Roman"/>
                <a:cs typeface="Times New Roman"/>
              </a:rPr>
              <a:t>The IEEE standardized Bluetooth </a:t>
            </a:r>
            <a:r>
              <a:rPr lang="en-US" sz="2400" spc="-10" dirty="0">
                <a:latin typeface="Times New Roman"/>
                <a:cs typeface="Times New Roman"/>
              </a:rPr>
              <a:t>as </a:t>
            </a:r>
            <a:r>
              <a:rPr lang="en-US" sz="2400" spc="-5" dirty="0">
                <a:latin typeface="Times New Roman"/>
                <a:cs typeface="Times New Roman"/>
              </a:rPr>
              <a:t>IEEE</a:t>
            </a:r>
            <a:r>
              <a:rPr lang="en-US" sz="2400" spc="5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802.15.1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2448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Palatino Linotype" pitchFamily="18" charset="0"/>
              </a:rPr>
              <a:t>BLUETOOTH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pPr marL="287020" marR="5080" indent="-274955">
              <a:lnSpc>
                <a:spcPct val="100000"/>
              </a:lnSpc>
              <a:spcBef>
                <a:spcPts val="10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7655" algn="l"/>
                <a:tab pos="1859914" algn="l"/>
                <a:tab pos="2698115" algn="l"/>
                <a:tab pos="3112770" algn="l"/>
              </a:tabLst>
            </a:pPr>
            <a:r>
              <a:rPr lang="en-US" sz="2400" dirty="0">
                <a:latin typeface="Times New Roman"/>
                <a:cs typeface="Times New Roman"/>
              </a:rPr>
              <a:t>Bluet</a:t>
            </a:r>
            <a:r>
              <a:rPr lang="en-US" sz="2400" spc="-10" dirty="0">
                <a:latin typeface="Times New Roman"/>
                <a:cs typeface="Times New Roman"/>
              </a:rPr>
              <a:t>o</a:t>
            </a:r>
            <a:r>
              <a:rPr lang="en-US" sz="2400" dirty="0">
                <a:latin typeface="Times New Roman"/>
                <a:cs typeface="Times New Roman"/>
              </a:rPr>
              <a:t>oth	</a:t>
            </a:r>
            <a:r>
              <a:rPr lang="en-US" sz="2400" spc="5" dirty="0">
                <a:latin typeface="Times New Roman"/>
                <a:cs typeface="Times New Roman"/>
              </a:rPr>
              <a:t>u</a:t>
            </a:r>
            <a:r>
              <a:rPr lang="en-US" sz="2400" dirty="0">
                <a:latin typeface="Times New Roman"/>
                <a:cs typeface="Times New Roman"/>
              </a:rPr>
              <a:t>s</a:t>
            </a:r>
            <a:r>
              <a:rPr lang="en-US" sz="2400" spc="-15" dirty="0">
                <a:latin typeface="Times New Roman"/>
                <a:cs typeface="Times New Roman"/>
              </a:rPr>
              <a:t>e</a:t>
            </a:r>
            <a:r>
              <a:rPr lang="en-US" sz="2400" dirty="0">
                <a:latin typeface="Times New Roman"/>
                <a:cs typeface="Times New Roman"/>
              </a:rPr>
              <a:t>s	a	radio  </a:t>
            </a:r>
            <a:r>
              <a:rPr lang="en-US" sz="2400" spc="-5" dirty="0">
                <a:latin typeface="Times New Roman"/>
                <a:cs typeface="Times New Roman"/>
              </a:rPr>
              <a:t>technology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spc="-5" dirty="0">
                <a:latin typeface="Times New Roman"/>
                <a:cs typeface="Times New Roman"/>
              </a:rPr>
              <a:t>calle</a:t>
            </a:r>
            <a:r>
              <a:rPr lang="en-US" sz="2400" dirty="0">
                <a:latin typeface="Times New Roman"/>
                <a:cs typeface="Times New Roman"/>
              </a:rPr>
              <a:t>d	fr</a:t>
            </a:r>
            <a:r>
              <a:rPr lang="en-US" sz="2400" spc="-15" dirty="0">
                <a:latin typeface="Times New Roman"/>
                <a:cs typeface="Times New Roman"/>
              </a:rPr>
              <a:t>e</a:t>
            </a:r>
            <a:r>
              <a:rPr lang="en-US" sz="2400" dirty="0">
                <a:latin typeface="Times New Roman"/>
                <a:cs typeface="Times New Roman"/>
              </a:rPr>
              <a:t>qu</a:t>
            </a:r>
            <a:r>
              <a:rPr lang="en-US" sz="2400" spc="-20" dirty="0">
                <a:latin typeface="Times New Roman"/>
                <a:cs typeface="Times New Roman"/>
              </a:rPr>
              <a:t>e</a:t>
            </a:r>
            <a:r>
              <a:rPr lang="en-US" sz="2400" dirty="0">
                <a:latin typeface="Times New Roman"/>
                <a:cs typeface="Times New Roman"/>
              </a:rPr>
              <a:t>nc</a:t>
            </a:r>
            <a:r>
              <a:rPr lang="en-US" sz="2400" spc="10" dirty="0">
                <a:latin typeface="Times New Roman"/>
                <a:cs typeface="Times New Roman"/>
              </a:rPr>
              <a:t>y</a:t>
            </a:r>
            <a:r>
              <a:rPr lang="en-US" sz="2400" spc="-20" dirty="0">
                <a:latin typeface="Times New Roman"/>
                <a:cs typeface="Times New Roman"/>
              </a:rPr>
              <a:t>-</a:t>
            </a:r>
            <a:r>
              <a:rPr lang="en-US" sz="2400" dirty="0">
                <a:latin typeface="Times New Roman"/>
                <a:cs typeface="Times New Roman"/>
              </a:rPr>
              <a:t>hop</a:t>
            </a:r>
            <a:r>
              <a:rPr lang="en-US" sz="2400" spc="-15" dirty="0">
                <a:latin typeface="Times New Roman"/>
                <a:cs typeface="Times New Roman"/>
              </a:rPr>
              <a:t>p</a:t>
            </a:r>
            <a:r>
              <a:rPr lang="en-US" sz="2400" dirty="0">
                <a:latin typeface="Times New Roman"/>
                <a:cs typeface="Times New Roman"/>
              </a:rPr>
              <a:t>ing  </a:t>
            </a:r>
            <a:r>
              <a:rPr lang="en-US" sz="2400" spc="-5" dirty="0">
                <a:latin typeface="Times New Roman"/>
                <a:cs typeface="Times New Roman"/>
              </a:rPr>
              <a:t>spread</a:t>
            </a:r>
            <a:r>
              <a:rPr lang="en-US" sz="2400" spc="-15" dirty="0">
                <a:latin typeface="Times New Roman"/>
                <a:cs typeface="Times New Roman"/>
              </a:rPr>
              <a:t> </a:t>
            </a:r>
            <a:r>
              <a:rPr lang="en-US" sz="2400" spc="-5" dirty="0">
                <a:latin typeface="Times New Roman"/>
                <a:cs typeface="Times New Roman"/>
              </a:rPr>
              <a:t>spectrum.</a:t>
            </a:r>
            <a:endParaRPr lang="en-US" sz="2400" dirty="0">
              <a:latin typeface="Times New Roman"/>
              <a:cs typeface="Times New Roman"/>
            </a:endParaRPr>
          </a:p>
          <a:p>
            <a:pPr marL="287020" indent="-274955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7655" algn="l"/>
              </a:tabLst>
            </a:pPr>
            <a:r>
              <a:rPr lang="en-US" sz="2400" dirty="0">
                <a:latin typeface="Times New Roman"/>
                <a:cs typeface="Times New Roman"/>
              </a:rPr>
              <a:t>Bluetooth </a:t>
            </a:r>
            <a:r>
              <a:rPr lang="en-US" sz="2400" spc="-5" dirty="0">
                <a:latin typeface="Times New Roman"/>
                <a:cs typeface="Times New Roman"/>
              </a:rPr>
              <a:t>is </a:t>
            </a:r>
            <a:r>
              <a:rPr lang="en-US" sz="2400" dirty="0">
                <a:latin typeface="Times New Roman"/>
                <a:cs typeface="Times New Roman"/>
              </a:rPr>
              <a:t>a</a:t>
            </a:r>
            <a:r>
              <a:rPr lang="en-US" sz="2400" spc="-35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packet based	pr</a:t>
            </a:r>
            <a:r>
              <a:rPr lang="en-US" sz="2400" spc="5" dirty="0">
                <a:latin typeface="Times New Roman"/>
                <a:cs typeface="Times New Roman"/>
              </a:rPr>
              <a:t>o</a:t>
            </a:r>
            <a:r>
              <a:rPr lang="en-US" sz="2400" dirty="0">
                <a:latin typeface="Times New Roman"/>
                <a:cs typeface="Times New Roman"/>
              </a:rPr>
              <a:t>t</a:t>
            </a:r>
            <a:r>
              <a:rPr lang="en-US" sz="2400" spc="-15" dirty="0">
                <a:latin typeface="Times New Roman"/>
                <a:cs typeface="Times New Roman"/>
              </a:rPr>
              <a:t>o</a:t>
            </a:r>
            <a:r>
              <a:rPr lang="en-US" sz="2400" dirty="0">
                <a:latin typeface="Times New Roman"/>
                <a:cs typeface="Times New Roman"/>
              </a:rPr>
              <a:t>c</a:t>
            </a:r>
            <a:r>
              <a:rPr lang="en-US" sz="2400" spc="-15" dirty="0">
                <a:latin typeface="Times New Roman"/>
                <a:cs typeface="Times New Roman"/>
              </a:rPr>
              <a:t>o</a:t>
            </a:r>
            <a:r>
              <a:rPr lang="en-US" sz="2400" dirty="0">
                <a:latin typeface="Times New Roman"/>
                <a:cs typeface="Times New Roman"/>
              </a:rPr>
              <a:t>l	with  a </a:t>
            </a:r>
            <a:r>
              <a:rPr lang="en-US" sz="2400" spc="-10" dirty="0">
                <a:latin typeface="Times New Roman"/>
                <a:cs typeface="Times New Roman"/>
              </a:rPr>
              <a:t>master-slave </a:t>
            </a:r>
            <a:r>
              <a:rPr lang="en-US" sz="2400" spc="-5" dirty="0">
                <a:latin typeface="Times New Roman"/>
                <a:cs typeface="Times New Roman"/>
              </a:rPr>
              <a:t>structure</a:t>
            </a:r>
            <a:r>
              <a:rPr lang="en-US" sz="2400" spc="-5" dirty="0">
                <a:latin typeface="Constantia"/>
                <a:cs typeface="Constantia"/>
              </a:rPr>
              <a:t>.</a:t>
            </a:r>
          </a:p>
          <a:p>
            <a:pPr marL="287020" indent="-274955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7655" algn="l"/>
              </a:tabLst>
            </a:pPr>
            <a:endParaRPr lang="en-US" sz="2400" dirty="0">
              <a:latin typeface="Constantia"/>
              <a:cs typeface="Constanti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1858886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Palatino Linotype" pitchFamily="18" charset="0"/>
              </a:rPr>
              <a:t>BLOCK DIAGRAM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F5C9C84A-35AD-46FB-A40F-DBCF8AAD190C}"/>
              </a:ext>
            </a:extLst>
          </p:cNvPr>
          <p:cNvSpPr/>
          <p:nvPr/>
        </p:nvSpPr>
        <p:spPr>
          <a:xfrm>
            <a:off x="1447800" y="1447800"/>
            <a:ext cx="5715000" cy="4070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64012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Palatino Linotype" pitchFamily="18" charset="0"/>
              </a:rPr>
              <a:t>GPRS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1" y="1600200"/>
            <a:ext cx="8610600" cy="4114800"/>
          </a:xfrm>
        </p:spPr>
        <p:txBody>
          <a:bodyPr>
            <a:normAutofit/>
          </a:bodyPr>
          <a:lstStyle/>
          <a:p>
            <a:pPr marL="12700" marR="5080" algn="just">
              <a:lnSpc>
                <a:spcPct val="100000"/>
              </a:lnSpc>
              <a:spcBef>
                <a:spcPts val="575"/>
              </a:spcBef>
            </a:pPr>
            <a:r>
              <a:rPr lang="en-US" spc="-5" dirty="0">
                <a:latin typeface="Times New Roman"/>
                <a:cs typeface="Times New Roman"/>
              </a:rPr>
              <a:t>General Packet Radio Service </a:t>
            </a:r>
            <a:r>
              <a:rPr lang="en-US" dirty="0">
                <a:latin typeface="Times New Roman"/>
                <a:cs typeface="Times New Roman"/>
              </a:rPr>
              <a:t>is a packet based </a:t>
            </a:r>
            <a:r>
              <a:rPr lang="en-US" spc="-5" dirty="0">
                <a:latin typeface="Times New Roman"/>
                <a:cs typeface="Times New Roman"/>
              </a:rPr>
              <a:t>wireless  communication service that permits </a:t>
            </a:r>
            <a:r>
              <a:rPr lang="en-US" dirty="0">
                <a:latin typeface="Times New Roman"/>
                <a:cs typeface="Times New Roman"/>
              </a:rPr>
              <a:t>data </a:t>
            </a:r>
            <a:r>
              <a:rPr lang="en-US" spc="-5" dirty="0">
                <a:latin typeface="Times New Roman"/>
                <a:cs typeface="Times New Roman"/>
              </a:rPr>
              <a:t>rates </a:t>
            </a:r>
            <a:r>
              <a:rPr lang="en-US" dirty="0">
                <a:latin typeface="Times New Roman"/>
                <a:cs typeface="Times New Roman"/>
              </a:rPr>
              <a:t>from </a:t>
            </a:r>
            <a:r>
              <a:rPr lang="en-US" spc="10" dirty="0">
                <a:latin typeface="Times New Roman"/>
                <a:cs typeface="Times New Roman"/>
              </a:rPr>
              <a:t>56  </a:t>
            </a:r>
            <a:r>
              <a:rPr lang="en-US" spc="-5" dirty="0">
                <a:latin typeface="Times New Roman"/>
                <a:cs typeface="Times New Roman"/>
              </a:rPr>
              <a:t>kbps and </a:t>
            </a:r>
            <a:r>
              <a:rPr lang="en-US" spc="-35" dirty="0">
                <a:latin typeface="Times New Roman"/>
                <a:cs typeface="Times New Roman"/>
              </a:rPr>
              <a:t>114 </a:t>
            </a:r>
            <a:r>
              <a:rPr lang="en-US" spc="-5" dirty="0">
                <a:latin typeface="Times New Roman"/>
                <a:cs typeface="Times New Roman"/>
              </a:rPr>
              <a:t>kbps and continuous connection </a:t>
            </a:r>
            <a:r>
              <a:rPr lang="en-US" dirty="0">
                <a:latin typeface="Times New Roman"/>
                <a:cs typeface="Times New Roman"/>
              </a:rPr>
              <a:t>to the  Internet for </a:t>
            </a:r>
            <a:r>
              <a:rPr lang="en-US" spc="-5" dirty="0">
                <a:latin typeface="Times New Roman"/>
                <a:cs typeface="Times New Roman"/>
              </a:rPr>
              <a:t>mobile </a:t>
            </a:r>
            <a:r>
              <a:rPr lang="en-US" dirty="0">
                <a:latin typeface="Times New Roman"/>
                <a:cs typeface="Times New Roman"/>
              </a:rPr>
              <a:t>phone and </a:t>
            </a:r>
            <a:r>
              <a:rPr lang="en-US" spc="-5" dirty="0">
                <a:latin typeface="Times New Roman"/>
                <a:cs typeface="Times New Roman"/>
              </a:rPr>
              <a:t>computer</a:t>
            </a:r>
            <a:r>
              <a:rPr lang="en-US" spc="-50" dirty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users.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822411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Palatino Linotype" pitchFamily="18" charset="0"/>
              </a:rPr>
              <a:t>GENERATION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844E8C1-47B1-4A90-9BE6-30AFE269A2B7}"/>
              </a:ext>
            </a:extLst>
          </p:cNvPr>
          <p:cNvSpPr/>
          <p:nvPr/>
        </p:nvSpPr>
        <p:spPr>
          <a:xfrm>
            <a:off x="838200" y="1295400"/>
            <a:ext cx="6934200" cy="3983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265" marR="5080" indent="-457200" algn="just">
              <a:lnSpc>
                <a:spcPct val="100000"/>
              </a:lnSpc>
              <a:spcBef>
                <a:spcPts val="105"/>
              </a:spcBef>
              <a:buClr>
                <a:srgbClr val="0AD0D9"/>
              </a:buClr>
              <a:buSzPct val="94230"/>
              <a:buFont typeface="Arial"/>
              <a:buChar char="•"/>
              <a:tabLst>
                <a:tab pos="469900" algn="l"/>
              </a:tabLst>
            </a:pPr>
            <a:r>
              <a:rPr lang="en-US" sz="2800" spc="-5" dirty="0">
                <a:latin typeface="Times New Roman"/>
                <a:cs typeface="Times New Roman"/>
              </a:rPr>
              <a:t>Each generation of data network </a:t>
            </a:r>
            <a:r>
              <a:rPr lang="en-US" sz="2800" dirty="0">
                <a:latin typeface="Times New Roman"/>
                <a:cs typeface="Times New Roman"/>
              </a:rPr>
              <a:t>gets </a:t>
            </a:r>
            <a:r>
              <a:rPr lang="en-US" sz="2800" spc="-25" dirty="0">
                <a:latin typeface="Times New Roman"/>
                <a:cs typeface="Times New Roman"/>
              </a:rPr>
              <a:t>faster. </a:t>
            </a:r>
            <a:r>
              <a:rPr lang="en-US" sz="2800" spc="-204" dirty="0">
                <a:latin typeface="Times New Roman"/>
                <a:cs typeface="Times New Roman"/>
              </a:rPr>
              <a:t>We  </a:t>
            </a:r>
            <a:r>
              <a:rPr lang="en-US" sz="2800" spc="-5" dirty="0">
                <a:latin typeface="Times New Roman"/>
                <a:cs typeface="Times New Roman"/>
              </a:rPr>
              <a:t>saw </a:t>
            </a:r>
            <a:r>
              <a:rPr lang="en-US" sz="2800" dirty="0">
                <a:latin typeface="Times New Roman"/>
                <a:cs typeface="Times New Roman"/>
              </a:rPr>
              <a:t>2G </a:t>
            </a:r>
            <a:r>
              <a:rPr lang="en-US" sz="2800" spc="-5" dirty="0">
                <a:latin typeface="Times New Roman"/>
                <a:cs typeface="Times New Roman"/>
              </a:rPr>
              <a:t>(second generation) </a:t>
            </a:r>
            <a:r>
              <a:rPr lang="en-US" sz="2800" dirty="0">
                <a:latin typeface="Times New Roman"/>
                <a:cs typeface="Times New Roman"/>
              </a:rPr>
              <a:t>from 1999, </a:t>
            </a:r>
            <a:r>
              <a:rPr lang="en-US" sz="2800" spc="-5" dirty="0">
                <a:latin typeface="Times New Roman"/>
                <a:cs typeface="Times New Roman"/>
              </a:rPr>
              <a:t>3G (third  generation) </a:t>
            </a:r>
            <a:r>
              <a:rPr lang="en-US" sz="2800" dirty="0">
                <a:latin typeface="Times New Roman"/>
                <a:cs typeface="Times New Roman"/>
              </a:rPr>
              <a:t>from 2001 </a:t>
            </a:r>
            <a:r>
              <a:rPr lang="en-US" sz="2800" spc="-5" dirty="0">
                <a:latin typeface="Times New Roman"/>
                <a:cs typeface="Times New Roman"/>
              </a:rPr>
              <a:t>and started seeing 4G  </a:t>
            </a:r>
            <a:r>
              <a:rPr lang="en-US" sz="2800" dirty="0">
                <a:latin typeface="Times New Roman"/>
                <a:cs typeface="Times New Roman"/>
              </a:rPr>
              <a:t>(fourth generation) </a:t>
            </a:r>
            <a:r>
              <a:rPr lang="en-US" sz="2800" spc="-5" dirty="0">
                <a:latin typeface="Times New Roman"/>
                <a:cs typeface="Times New Roman"/>
              </a:rPr>
              <a:t>in</a:t>
            </a:r>
            <a:r>
              <a:rPr lang="en-US" sz="2800" spc="-70" dirty="0">
                <a:latin typeface="Times New Roman"/>
                <a:cs typeface="Times New Roman"/>
              </a:rPr>
              <a:t> </a:t>
            </a:r>
            <a:r>
              <a:rPr lang="en-US" sz="2800" spc="5" dirty="0">
                <a:latin typeface="Times New Roman"/>
                <a:cs typeface="Times New Roman"/>
              </a:rPr>
              <a:t>2012.</a:t>
            </a:r>
            <a:endParaRPr lang="en-US"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0AD0D9"/>
              </a:buClr>
              <a:buFont typeface="Arial"/>
              <a:buChar char="•"/>
            </a:pPr>
            <a:endParaRPr lang="en-US" sz="2800" dirty="0">
              <a:latin typeface="Times New Roman"/>
              <a:cs typeface="Times New Roman"/>
            </a:endParaRPr>
          </a:p>
          <a:p>
            <a:pPr marL="469265" marR="5080" indent="-457200" algn="just">
              <a:lnSpc>
                <a:spcPct val="100000"/>
              </a:lnSpc>
              <a:buClr>
                <a:srgbClr val="0AD0D9"/>
              </a:buClr>
              <a:buSzPct val="94230"/>
              <a:buFont typeface="Arial"/>
              <a:buChar char="•"/>
              <a:tabLst>
                <a:tab pos="469900" algn="l"/>
              </a:tabLst>
            </a:pPr>
            <a:r>
              <a:rPr lang="en-US" sz="2800" spc="-5" dirty="0">
                <a:latin typeface="Times New Roman"/>
                <a:cs typeface="Times New Roman"/>
              </a:rPr>
              <a:t>GPRS,2G,3G,4G </a:t>
            </a:r>
            <a:r>
              <a:rPr lang="en-US" sz="2800" dirty="0">
                <a:latin typeface="Times New Roman"/>
                <a:cs typeface="Times New Roman"/>
              </a:rPr>
              <a:t>are </a:t>
            </a:r>
            <a:r>
              <a:rPr lang="en-US" sz="2800" spc="-5" dirty="0">
                <a:latin typeface="Times New Roman"/>
                <a:cs typeface="Times New Roman"/>
              </a:rPr>
              <a:t>all indicators </a:t>
            </a:r>
            <a:r>
              <a:rPr lang="en-US" sz="2800" dirty="0">
                <a:latin typeface="Times New Roman"/>
                <a:cs typeface="Times New Roman"/>
              </a:rPr>
              <a:t>of signal  strength for downloading and uploading</a:t>
            </a:r>
            <a:r>
              <a:rPr lang="en-US" sz="2800" spc="-110" dirty="0">
                <a:latin typeface="Times New Roman"/>
                <a:cs typeface="Times New Roman"/>
              </a:rPr>
              <a:t> </a:t>
            </a:r>
            <a:r>
              <a:rPr lang="en-US" sz="2800" dirty="0">
                <a:latin typeface="Times New Roman"/>
                <a:cs typeface="Times New Roman"/>
              </a:rPr>
              <a:t>data.</a:t>
            </a:r>
          </a:p>
        </p:txBody>
      </p:sp>
    </p:spTree>
    <p:extLst>
      <p:ext uri="{BB962C8B-B14F-4D97-AF65-F5344CB8AC3E}">
        <p14:creationId xmlns:p14="http://schemas.microsoft.com/office/powerpoint/2010/main" val="2340990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Palatino Linotype" pitchFamily="18" charset="0"/>
              </a:rPr>
              <a:t>HOW GPS WORKS?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295400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400" dirty="0"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9" name="object 3">
            <a:extLst>
              <a:ext uri="{FF2B5EF4-FFF2-40B4-BE49-F238E27FC236}">
                <a16:creationId xmlns:a16="http://schemas.microsoft.com/office/drawing/2014/main" id="{ABF643AB-F334-437A-9D28-3B6ABD67B333}"/>
              </a:ext>
            </a:extLst>
          </p:cNvPr>
          <p:cNvSpPr/>
          <p:nvPr/>
        </p:nvSpPr>
        <p:spPr>
          <a:xfrm>
            <a:off x="1177592" y="1681613"/>
            <a:ext cx="7260716" cy="42102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48553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1578</TotalTime>
  <Words>416</Words>
  <Application>Microsoft Office PowerPoint</Application>
  <PresentationFormat>On-screen Show (4:3)</PresentationFormat>
  <Paragraphs>146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Subject Name : Wireless Communication Presentation  Title: Wireless Communication Technologies </vt:lpstr>
      <vt:lpstr>Objective</vt:lpstr>
      <vt:lpstr>Technical Details</vt:lpstr>
      <vt:lpstr>PowerPoint Presentation</vt:lpstr>
      <vt:lpstr>BLUETOOTH COMMUNICATION</vt:lpstr>
      <vt:lpstr>BLOCK DIAGRAM</vt:lpstr>
      <vt:lpstr>GPRS</vt:lpstr>
      <vt:lpstr>GENERATION</vt:lpstr>
      <vt:lpstr>HOW GPS WORKS?</vt:lpstr>
      <vt:lpstr>WI-FI</vt:lpstr>
      <vt:lpstr>Application of Wi-Fi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Millimeter - Wave Antenna for 5G Applications</dc:title>
  <dc:creator>PRABU</dc:creator>
  <cp:lastModifiedBy>Parthi</cp:lastModifiedBy>
  <cp:revision>113</cp:revision>
  <dcterms:created xsi:type="dcterms:W3CDTF">2015-04-07T04:42:07Z</dcterms:created>
  <dcterms:modified xsi:type="dcterms:W3CDTF">2021-03-11T19:00:36Z</dcterms:modified>
</cp:coreProperties>
</file>